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27"/>
  </p:notesMasterIdLst>
  <p:handoutMasterIdLst>
    <p:handoutMasterId r:id="rId28"/>
  </p:handoutMasterIdLst>
  <p:sldIdLst>
    <p:sldId id="256" r:id="rId2"/>
    <p:sldId id="330" r:id="rId3"/>
    <p:sldId id="323" r:id="rId4"/>
    <p:sldId id="305" r:id="rId5"/>
    <p:sldId id="274" r:id="rId6"/>
    <p:sldId id="275" r:id="rId7"/>
    <p:sldId id="276" r:id="rId8"/>
    <p:sldId id="259" r:id="rId9"/>
    <p:sldId id="261" r:id="rId10"/>
    <p:sldId id="262" r:id="rId11"/>
    <p:sldId id="264" r:id="rId12"/>
    <p:sldId id="332" r:id="rId13"/>
    <p:sldId id="280" r:id="rId14"/>
    <p:sldId id="281" r:id="rId15"/>
    <p:sldId id="284" r:id="rId16"/>
    <p:sldId id="331" r:id="rId17"/>
    <p:sldId id="279" r:id="rId18"/>
    <p:sldId id="266" r:id="rId19"/>
    <p:sldId id="267" r:id="rId20"/>
    <p:sldId id="285" r:id="rId21"/>
    <p:sldId id="299" r:id="rId22"/>
    <p:sldId id="333" r:id="rId23"/>
    <p:sldId id="329" r:id="rId24"/>
    <p:sldId id="301" r:id="rId25"/>
    <p:sldId id="302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 autoAdjust="0"/>
    <p:restoredTop sz="81849" autoAdjust="0"/>
  </p:normalViewPr>
  <p:slideViewPr>
    <p:cSldViewPr>
      <p:cViewPr>
        <p:scale>
          <a:sx n="80" d="100"/>
          <a:sy n="80" d="100"/>
        </p:scale>
        <p:origin x="-108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./video/Video.wm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23707"/>
  <ax:ocxPr ax:name="_cy" ax:value="15452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Learning by Implicit Imitation in Virtual Worlds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834AC-7177-49E6-BB8E-5BB3C748184D}" type="datetimeFigureOut">
              <a:rPr lang="en-US" smtClean="0"/>
              <a:pPr/>
              <a:t>10/06/03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C2BA9-1148-4D14-B626-23BE742F6F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C285AA2-801C-49B7-90FF-D098AA90D3C1}" type="datetimeFigureOut">
              <a:rPr lang="fr-FR"/>
              <a:pPr>
                <a:defRPr/>
              </a:pPr>
              <a:t>03/06/2010</a:t>
            </a:fld>
            <a:endParaRPr lang="fr-FR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95BCD19-46E2-4FDC-A3B8-5943A68AB6B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Briefly</a:t>
            </a:r>
            <a:r>
              <a:rPr lang="en-US" baseline="0" dirty="0" smtClean="0"/>
              <a:t> talk about the different stages….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</a:t>
            </a:r>
            <a:r>
              <a:rPr lang="en-US" baseline="0" dirty="0" smtClean="0"/>
              <a:t> why there’s contradiction…..user behavior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Short time….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Short time…..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C75B4B-0BE2-4D84-B0F8-36AE087A587A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C6CF3-0040-46DC-B981-9980C8F8C6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D62E6-C7EE-4245-AB58-82FD0BE540D8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D5FAA-A790-4878-81CD-21D562CA9A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78B20F-1625-4604-AA90-47A0B0E77B95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0BD87-E03A-4C5B-9BDD-1E15649DF68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42AD41-E51F-41BF-AE24-1BCCCDDAE856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2928F-23E5-4B65-8078-1C069DA4FA7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B9452D-02AC-4F8D-AEF7-443B5C6F4FD6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50414-ACC4-4129-B024-F41DAF07116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68702C-7C8D-4163-ABC9-72F034CD9C46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682C4-034F-4438-9E17-DDC47FE49F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C08DA4-9D0C-411A-934D-C79375493155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3A326-778C-4396-BB3D-D94530C35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1B187A-7B7D-422A-B210-6B785AE63EEA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A256B-1BA0-4150-97EA-33E3280A6C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1B62C8-E6B1-40F6-ACCF-31F217A7EDDF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CF1B1-CB2D-43AB-85A9-7D34FDB1900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E83AAF-2522-42B3-8CE1-9EE8A893C7A7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9303-E296-4C48-82B2-2315782ED9A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D8D9E1-8E6C-4A89-950C-888DC24648D4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AB46637C-0D8D-4EAD-A637-D59245078F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89AFF62-0747-4CED-9845-9566E5F71CC2}" type="datetime1">
              <a:rPr lang="en-US" smtClean="0"/>
              <a:t>10/06/03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Learning by Implicit Imitation in Virtual Worlds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4155E07-FD87-4A7A-BE51-ED0FA5E8B5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hmad\Desktop\CASA\Video\Video.wmv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304800" y="2133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300" smtClean="0">
                <a:cs typeface="Times New Roman" pitchFamily="18" charset="0"/>
              </a:rPr>
              <a:t>Learning by Implicit Imitation in Virtual Worlds</a:t>
            </a:r>
            <a:endParaRPr lang="fr-FR" sz="4300" dirty="0" smtClean="0">
              <a:cs typeface="Times New Roman" pitchFamily="18" charset="0"/>
            </a:endParaRPr>
          </a:p>
        </p:txBody>
      </p:sp>
      <p:pic>
        <p:nvPicPr>
          <p:cNvPr id="2055" name="Picture 7" descr="C:\Documents and Settings\Ahmad\Desktop\Ups 2008 - 2009\Stage\temp\logoIRIT_669_14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918" y="5638800"/>
            <a:ext cx="1952082" cy="4260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Subtitle 3"/>
          <p:cNvSpPr txBox="1">
            <a:spLocks/>
          </p:cNvSpPr>
          <p:nvPr/>
        </p:nvSpPr>
        <p:spPr>
          <a:xfrm>
            <a:off x="381000" y="3962400"/>
            <a:ext cx="2667000" cy="1219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14400" y="3581400"/>
            <a:ext cx="2971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 </a:t>
            </a:r>
            <a:r>
              <a:rPr lang="fr-FR" sz="2200" dirty="0" smtClean="0">
                <a:latin typeface="+mj-lt"/>
              </a:rPr>
              <a:t>Ahmad Abdul Karim</a:t>
            </a:r>
          </a:p>
          <a:p>
            <a:pPr algn="ctr"/>
            <a:r>
              <a:rPr lang="fr-FR" smtClean="0"/>
              <a:t>SAARA team, LIRIS</a:t>
            </a:r>
            <a:endParaRPr lang="fr-FR" smtClean="0">
              <a:latin typeface="+mj-lt"/>
            </a:endParaRPr>
          </a:p>
          <a:p>
            <a:pPr algn="ctr"/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Spir</a:t>
            </a:r>
            <a:r>
              <a:rPr lang="fr-FR" dirty="0" err="1" smtClean="0">
                <a:solidFill>
                  <a:srgbClr val="7030A0"/>
                </a:solidFill>
                <a:latin typeface="+mj-lt"/>
              </a:rPr>
              <a:t>Ops</a:t>
            </a:r>
            <a:endParaRPr lang="fr-FR" dirty="0" smtClean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53000" y="35814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+mj-lt"/>
              </a:rPr>
              <a:t> </a:t>
            </a:r>
            <a:r>
              <a:rPr lang="fr-FR" sz="2200" dirty="0" smtClean="0">
                <a:latin typeface="+mj-lt"/>
              </a:rPr>
              <a:t>Cédric Sanza  </a:t>
            </a:r>
          </a:p>
          <a:p>
            <a:pPr algn="ctr"/>
            <a:r>
              <a:rPr lang="fr-FR" dirty="0" smtClean="0">
                <a:latin typeface="+mj-lt"/>
              </a:rPr>
              <a:t> V</a:t>
            </a:r>
            <a:r>
              <a:rPr lang="fr-FR" dirty="0" smtClean="0">
                <a:solidFill>
                  <a:srgbClr val="FF9933"/>
                </a:solidFill>
                <a:latin typeface="+mj-lt"/>
              </a:rPr>
              <a:t>o</a:t>
            </a:r>
            <a:r>
              <a:rPr lang="fr-FR" dirty="0" smtClean="0">
                <a:latin typeface="+mj-lt"/>
              </a:rPr>
              <a:t>rtex team - IRIT </a:t>
            </a:r>
            <a:endParaRPr lang="fr-FR" dirty="0">
              <a:latin typeface="+mj-lt"/>
            </a:endParaRPr>
          </a:p>
        </p:txBody>
      </p:sp>
      <p:pic>
        <p:nvPicPr>
          <p:cNvPr id="14337" name="Picture 1" descr="C:\Users\Florian\Desktop\Big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6614" y="5334000"/>
            <a:ext cx="1009586" cy="1047288"/>
          </a:xfrm>
          <a:prstGeom prst="rect">
            <a:avLst/>
          </a:prstGeom>
          <a:noFill/>
        </p:spPr>
      </p:pic>
      <p:pic>
        <p:nvPicPr>
          <p:cNvPr id="14338" name="Picture 2" descr="C:\Users\Florian\Desktop\logo_liri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5486400"/>
            <a:ext cx="1420051" cy="6390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344" name="Picture 8" descr="C:\Users\Florian\Desktop\CASA\casaLogo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228725" y="0"/>
            <a:ext cx="6010275" cy="1905000"/>
          </a:xfrm>
          <a:prstGeom prst="rect">
            <a:avLst/>
          </a:prstGeom>
          <a:noFill/>
        </p:spPr>
      </p:pic>
      <p:pic>
        <p:nvPicPr>
          <p:cNvPr id="2" name="Picture 2" descr="C:\Users\Florian\Desktop\vorte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5410200"/>
            <a:ext cx="1053870" cy="874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000" dirty="0" smtClean="0"/>
              <a:t>	</a:t>
            </a:r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/>
            <a:endParaRPr lang="en-US" sz="2800" dirty="0" smtClean="0"/>
          </a:p>
        </p:txBody>
      </p:sp>
      <p:pic>
        <p:nvPicPr>
          <p:cNvPr id="1026" name="Picture 2" descr="C:\Documents and Settings\Ahmad\Desktop\Version_space-1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4600" y="2286000"/>
            <a:ext cx="3657600" cy="3657600"/>
          </a:xfrm>
          <a:prstGeom prst="rect">
            <a:avLst/>
          </a:prstGeom>
          <a:noFill/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pic>
        <p:nvPicPr>
          <p:cNvPr id="14346" name="Picture 10" descr="EV_old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4600" y="2286000"/>
            <a:ext cx="3657600" cy="3657600"/>
          </a:xfrm>
          <a:prstGeom prst="rect">
            <a:avLst/>
          </a:prstGeom>
          <a:noFill/>
        </p:spPr>
      </p:pic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>
                <a:sym typeface="Wingdings" pitchFamily="2" charset="2"/>
              </a:rPr>
              <a:t>Creation of a generalized rule that covers observations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Example: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	1- obj: vehicle, Distance: 0.3 – Action: walk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2- obj: vehicle, Distance: 0.5 – Action: walk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3- obj: vehicle, Distance: 0.4 – Action: walk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New Rule: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obj: vehicle, Distance: [0.3 – 0.3] – Action: walk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dirty="0" smtClean="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36122" y="5088148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+mj-lt"/>
                <a:cs typeface="+mn-cs"/>
              </a:rPr>
              <a:t>obj: </a:t>
            </a:r>
            <a:r>
              <a:rPr lang="en-US" sz="2800" dirty="0" smtClean="0">
                <a:latin typeface="+mj-lt"/>
              </a:rPr>
              <a:t>vehicle</a:t>
            </a:r>
            <a:r>
              <a:rPr lang="en-US" sz="2800" dirty="0" smtClean="0">
                <a:latin typeface="+mj-lt"/>
                <a:cs typeface="+mn-cs"/>
              </a:rPr>
              <a:t>, Distance: [0.3 – </a:t>
            </a:r>
            <a:r>
              <a:rPr lang="en-US" sz="2800" dirty="0" smtClean="0">
                <a:solidFill>
                  <a:srgbClr val="FF0000"/>
                </a:solidFill>
                <a:latin typeface="+mj-lt"/>
                <a:cs typeface="+mn-cs"/>
              </a:rPr>
              <a:t>0.5</a:t>
            </a:r>
            <a:r>
              <a:rPr lang="en-US" sz="2800" dirty="0" smtClean="0">
                <a:latin typeface="+mj-lt"/>
                <a:cs typeface="+mn-cs"/>
              </a:rPr>
              <a:t>] – Action: </a:t>
            </a:r>
            <a:r>
              <a:rPr lang="en-US" sz="2800" dirty="0" smtClean="0">
                <a:latin typeface="+mj-lt"/>
              </a:rPr>
              <a:t>walk</a:t>
            </a:r>
            <a:endParaRPr lang="en-US" sz="2800" dirty="0" smtClean="0">
              <a:latin typeface="+mj-lt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2000" y="54864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+mj-lt"/>
                <a:cs typeface="+mn-cs"/>
              </a:rPr>
              <a:t>No Change</a:t>
            </a:r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pic>
        <p:nvPicPr>
          <p:cNvPr id="2050" name="Picture 2" descr="C:\Users\Ahmad\Desktop\Scheme1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19212" y="1957388"/>
            <a:ext cx="6796064" cy="3986212"/>
          </a:xfrm>
          <a:prstGeom prst="rect">
            <a:avLst/>
          </a:prstGeom>
          <a:noFill/>
        </p:spPr>
      </p:pic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174" name="Group 238"/>
          <p:cNvGraphicFramePr>
            <a:graphicFrameLocks noGrp="1"/>
          </p:cNvGraphicFramePr>
          <p:nvPr/>
        </p:nvGraphicFramePr>
        <p:xfrm>
          <a:off x="3600450" y="3600450"/>
          <a:ext cx="1930400" cy="2497455"/>
        </p:xfrm>
        <a:graphic>
          <a:graphicData uri="http://schemas.openxmlformats.org/drawingml/2006/table">
            <a:tbl>
              <a:tblPr/>
              <a:tblGrid>
                <a:gridCol w="965200"/>
                <a:gridCol w="965200"/>
              </a:tblGrid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Version Space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ID = 2235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sp>
        <p:nvSpPr>
          <p:cNvPr id="40050" name="Rectangle 1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800" dirty="0" smtClean="0"/>
              <a:t>Version Space </a:t>
            </a:r>
            <a:r>
              <a:rPr lang="en-US" sz="2800" dirty="0" smtClean="0"/>
              <a:t>representation</a:t>
            </a: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</p:txBody>
      </p:sp>
      <p:graphicFrame>
        <p:nvGraphicFramePr>
          <p:cNvPr id="40154" name="Group 218"/>
          <p:cNvGraphicFramePr>
            <a:graphicFrameLocks noGrp="1"/>
          </p:cNvGraphicFramePr>
          <p:nvPr/>
        </p:nvGraphicFramePr>
        <p:xfrm>
          <a:off x="609600" y="3600450"/>
          <a:ext cx="2895600" cy="2497455"/>
        </p:xfrm>
        <a:graphic>
          <a:graphicData uri="http://schemas.openxmlformats.org/drawingml/2006/table">
            <a:tbl>
              <a:tblPr/>
              <a:tblGrid>
                <a:gridCol w="965200"/>
                <a:gridCol w="965200"/>
                <a:gridCol w="965200"/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Version Space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ID = 223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157" name="Group 221"/>
          <p:cNvGraphicFramePr>
            <a:graphicFrameLocks noGrp="1"/>
          </p:cNvGraphicFramePr>
          <p:nvPr/>
        </p:nvGraphicFramePr>
        <p:xfrm>
          <a:off x="5638800" y="3600450"/>
          <a:ext cx="2895600" cy="2497455"/>
        </p:xfrm>
        <a:graphic>
          <a:graphicData uri="http://schemas.openxmlformats.org/drawingml/2006/table">
            <a:tbl>
              <a:tblPr/>
              <a:tblGrid>
                <a:gridCol w="965200"/>
                <a:gridCol w="965200"/>
                <a:gridCol w="965200"/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Version Space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ID = 356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0176" name="Rectangle 240"/>
          <p:cNvSpPr>
            <a:spLocks noChangeArrowheads="1"/>
          </p:cNvSpPr>
          <p:nvPr/>
        </p:nvSpPr>
        <p:spPr bwMode="auto">
          <a:xfrm>
            <a:off x="3810000" y="2514600"/>
            <a:ext cx="1524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177" name="Text Box 241"/>
          <p:cNvSpPr txBox="1">
            <a:spLocks noChangeArrowheads="1"/>
          </p:cNvSpPr>
          <p:nvPr/>
        </p:nvSpPr>
        <p:spPr bwMode="auto">
          <a:xfrm>
            <a:off x="3886200" y="2514600"/>
            <a:ext cx="15240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Observation:</a:t>
            </a:r>
          </a:p>
          <a:p>
            <a:r>
              <a:rPr lang="en-US" dirty="0"/>
              <a:t>  ID = 2235</a:t>
            </a:r>
          </a:p>
          <a:p>
            <a:r>
              <a:rPr lang="en-US" dirty="0"/>
              <a:t>  Action </a:t>
            </a:r>
            <a:r>
              <a:rPr lang="en-US" dirty="0" smtClean="0"/>
              <a:t>1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0180" name="Oval 244"/>
          <p:cNvSpPr>
            <a:spLocks noChangeArrowheads="1"/>
          </p:cNvSpPr>
          <p:nvPr/>
        </p:nvSpPr>
        <p:spPr bwMode="auto">
          <a:xfrm>
            <a:off x="1952625" y="3895725"/>
            <a:ext cx="6096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40181" name="AutoShape 245"/>
          <p:cNvCxnSpPr>
            <a:cxnSpLocks noChangeShapeType="1"/>
            <a:stCxn id="40176" idx="1"/>
            <a:endCxn id="40180" idx="7"/>
          </p:cNvCxnSpPr>
          <p:nvPr/>
        </p:nvCxnSpPr>
        <p:spPr bwMode="auto">
          <a:xfrm flipH="1">
            <a:off x="2473325" y="2971800"/>
            <a:ext cx="1336675" cy="9794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0182" name="Oval 246"/>
          <p:cNvSpPr>
            <a:spLocks noChangeArrowheads="1"/>
          </p:cNvSpPr>
          <p:nvPr/>
        </p:nvSpPr>
        <p:spPr bwMode="auto">
          <a:xfrm>
            <a:off x="4457700" y="3886200"/>
            <a:ext cx="6096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184" name="Line 248"/>
          <p:cNvSpPr>
            <a:spLocks noChangeShapeType="1"/>
          </p:cNvSpPr>
          <p:nvPr/>
        </p:nvSpPr>
        <p:spPr bwMode="auto">
          <a:xfrm>
            <a:off x="4572000" y="3429000"/>
            <a:ext cx="152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0187" name="Line 251"/>
          <p:cNvSpPr>
            <a:spLocks noChangeShapeType="1"/>
          </p:cNvSpPr>
          <p:nvPr/>
        </p:nvSpPr>
        <p:spPr bwMode="auto">
          <a:xfrm flipH="1">
            <a:off x="3886200" y="3352800"/>
            <a:ext cx="3048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0188" name="Line 252"/>
          <p:cNvSpPr>
            <a:spLocks noChangeShapeType="1"/>
          </p:cNvSpPr>
          <p:nvPr/>
        </p:nvSpPr>
        <p:spPr bwMode="auto">
          <a:xfrm>
            <a:off x="4800600" y="3352800"/>
            <a:ext cx="457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0189" name="Text Box 253"/>
          <p:cNvSpPr txBox="1">
            <a:spLocks noChangeArrowheads="1"/>
          </p:cNvSpPr>
          <p:nvPr/>
        </p:nvSpPr>
        <p:spPr bwMode="auto">
          <a:xfrm>
            <a:off x="3657600" y="3836313"/>
            <a:ext cx="304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00B050"/>
                </a:solidFill>
              </a:rPr>
              <a:t>+</a:t>
            </a:r>
            <a:endParaRPr lang="en-US" sz="2200" b="1" dirty="0">
              <a:solidFill>
                <a:srgbClr val="00B050"/>
              </a:solidFill>
            </a:endParaRPr>
          </a:p>
        </p:txBody>
      </p:sp>
      <p:sp>
        <p:nvSpPr>
          <p:cNvPr id="40190" name="Text Box 254"/>
          <p:cNvSpPr txBox="1">
            <a:spLocks noChangeArrowheads="1"/>
          </p:cNvSpPr>
          <p:nvPr/>
        </p:nvSpPr>
        <p:spPr bwMode="auto">
          <a:xfrm>
            <a:off x="5105400" y="3810000"/>
            <a:ext cx="304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</a:rPr>
              <a:t>-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40191" name="Line 255"/>
          <p:cNvSpPr>
            <a:spLocks noChangeShapeType="1"/>
          </p:cNvSpPr>
          <p:nvPr/>
        </p:nvSpPr>
        <p:spPr bwMode="auto">
          <a:xfrm>
            <a:off x="3886200" y="4343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0192" name="Line 256"/>
          <p:cNvSpPr>
            <a:spLocks noChangeShapeType="1"/>
          </p:cNvSpPr>
          <p:nvPr/>
        </p:nvSpPr>
        <p:spPr bwMode="auto">
          <a:xfrm>
            <a:off x="5257800" y="4343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22" name="Connecteur droit avec flèche 21"/>
          <p:cNvCxnSpPr>
            <a:endCxn id="40180" idx="6"/>
          </p:cNvCxnSpPr>
          <p:nvPr/>
        </p:nvCxnSpPr>
        <p:spPr>
          <a:xfrm rot="10800000">
            <a:off x="2562226" y="4086225"/>
            <a:ext cx="1095375" cy="102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Ahmad\Desktop\carsP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57600" y="3766870"/>
            <a:ext cx="13716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0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0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4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4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4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76" grpId="0" animBg="1"/>
      <p:bldP spid="40177" grpId="0"/>
      <p:bldP spid="40180" grpId="0" animBg="1"/>
      <p:bldP spid="40180" grpId="1" animBg="1"/>
      <p:bldP spid="40182" grpId="0" animBg="1"/>
      <p:bldP spid="40184" grpId="0" animBg="1"/>
      <p:bldP spid="40184" grpId="1" animBg="1"/>
      <p:bldP spid="40187" grpId="0" animBg="1"/>
      <p:bldP spid="40188" grpId="0" animBg="1"/>
      <p:bldP spid="40189" grpId="0"/>
      <p:bldP spid="40190" grpId="0"/>
      <p:bldP spid="40191" grpId="0" animBg="1"/>
      <p:bldP spid="401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sp>
        <p:nvSpPr>
          <p:cNvPr id="5017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ym typeface="Wingdings" pitchFamily="2" charset="2"/>
              </a:rPr>
              <a:t>Problem: </a:t>
            </a:r>
            <a:br>
              <a:rPr lang="en-US" sz="2800" dirty="0" smtClean="0">
                <a:sym typeface="Wingdings" pitchFamily="2" charset="2"/>
              </a:rPr>
            </a:br>
            <a:r>
              <a:rPr lang="en-US" sz="2800" dirty="0" smtClean="0">
                <a:sym typeface="Wingdings" pitchFamily="2" charset="2"/>
              </a:rPr>
              <a:t>2 rules in a VS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		obj: vehicle, Distance: [0.3 – 0.5]- A: Walk</a:t>
            </a:r>
            <a:endParaRPr lang="en-US" sz="2800" dirty="0" smtClean="0">
              <a:sym typeface="Wingdings" pitchFamily="2" charset="2"/>
            </a:endParaRPr>
          </a:p>
          <a:p>
            <a:pPr>
              <a:buFont typeface="Arial" charset="0"/>
              <a:buNone/>
            </a:pPr>
            <a:r>
              <a:rPr lang="en-US" sz="2800" dirty="0" smtClean="0">
                <a:sym typeface="Wingdings" pitchFamily="2" charset="2"/>
              </a:rPr>
              <a:t>		</a:t>
            </a:r>
            <a:r>
              <a:rPr lang="en-US" sz="2800" dirty="0" smtClean="0"/>
              <a:t>obj: vehicle, Distance: [0.1 – 0.2]- A: Stop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	New observation:</a:t>
            </a:r>
          </a:p>
          <a:p>
            <a:pPr>
              <a:buFont typeface="Arial" charset="0"/>
              <a:buNone/>
            </a:pPr>
            <a:r>
              <a:rPr lang="en-US" sz="2800" dirty="0" smtClean="0">
                <a:sym typeface="Wingdings" pitchFamily="2" charset="2"/>
              </a:rPr>
              <a:t>		</a:t>
            </a:r>
            <a:r>
              <a:rPr lang="en-US" sz="2800" dirty="0" smtClean="0"/>
              <a:t>obj: vehicle, Distance: 0.4 – Action : Stop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Either: 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371600" y="5256212"/>
            <a:ext cx="838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smtClean="0">
                <a:latin typeface="+mj-lt"/>
                <a:cs typeface="+mn-cs"/>
              </a:rPr>
              <a:t>obj: </a:t>
            </a:r>
            <a:r>
              <a:rPr lang="en-US" sz="2800" dirty="0" smtClean="0">
                <a:latin typeface="+mj-lt"/>
              </a:rPr>
              <a:t>vehicle</a:t>
            </a:r>
            <a:r>
              <a:rPr lang="en-US" sz="2800" dirty="0" smtClean="0">
                <a:latin typeface="+mj-lt"/>
                <a:cs typeface="+mn-cs"/>
              </a:rPr>
              <a:t>, Distance: </a:t>
            </a:r>
            <a:r>
              <a:rPr lang="en-US" sz="2800" dirty="0" smtClean="0">
                <a:solidFill>
                  <a:srgbClr val="FF0000"/>
                </a:solidFill>
                <a:latin typeface="+mj-lt"/>
                <a:cs typeface="+mn-cs"/>
              </a:rPr>
              <a:t>[0.3 – 0.5]</a:t>
            </a:r>
            <a:r>
              <a:rPr lang="en-US" sz="2800" dirty="0" smtClean="0">
                <a:latin typeface="+mj-lt"/>
                <a:cs typeface="+mn-cs"/>
              </a:rPr>
              <a:t>- A: Walk</a:t>
            </a:r>
            <a:endParaRPr lang="en-US" sz="2800" dirty="0" smtClean="0">
              <a:latin typeface="+mj-lt"/>
              <a:cs typeface="+mn-cs"/>
              <a:sym typeface="Wingdings" pitchFamily="2" charset="2"/>
            </a:endParaRPr>
          </a:p>
          <a:p>
            <a:r>
              <a:rPr lang="en-US" sz="2800" dirty="0" smtClean="0">
                <a:latin typeface="+mj-lt"/>
                <a:cs typeface="+mn-cs"/>
              </a:rPr>
              <a:t>obj: </a:t>
            </a:r>
            <a:r>
              <a:rPr lang="en-US" sz="2800" dirty="0" smtClean="0">
                <a:latin typeface="+mj-lt"/>
              </a:rPr>
              <a:t>vehicle</a:t>
            </a:r>
            <a:r>
              <a:rPr lang="en-US" sz="2800" dirty="0" smtClean="0">
                <a:latin typeface="+mj-lt"/>
                <a:cs typeface="+mn-cs"/>
              </a:rPr>
              <a:t>, Distance: </a:t>
            </a:r>
            <a:r>
              <a:rPr lang="en-US" sz="2800" dirty="0" smtClean="0">
                <a:solidFill>
                  <a:srgbClr val="FF0000"/>
                </a:solidFill>
                <a:latin typeface="+mj-lt"/>
                <a:cs typeface="+mn-cs"/>
              </a:rPr>
              <a:t>[0.1 – 0.4]</a:t>
            </a:r>
            <a:r>
              <a:rPr lang="en-US" sz="2800" dirty="0" smtClean="0">
                <a:latin typeface="+mj-lt"/>
                <a:cs typeface="+mn-cs"/>
              </a:rPr>
              <a:t>- A: Stop</a:t>
            </a:r>
          </a:p>
          <a:p>
            <a:r>
              <a:rPr lang="en-US" sz="2800" dirty="0" smtClean="0">
                <a:latin typeface="+mj-lt"/>
                <a:cs typeface="+mn-cs"/>
                <a:sym typeface="Wingdings" pitchFamily="2" charset="2"/>
              </a:rPr>
              <a:t> Contradiction</a:t>
            </a:r>
            <a:endParaRPr lang="en-US" sz="2800" dirty="0" smtClean="0">
              <a:latin typeface="+mj-lt"/>
              <a:cs typeface="+mn-cs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371600" y="5263455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strike="sngStrike" dirty="0" smtClean="0">
                <a:solidFill>
                  <a:srgbClr val="FF0000"/>
                </a:solidFill>
                <a:latin typeface="+mj-lt"/>
              </a:rPr>
              <a:t>obj: vehicle, Distance: [0.3 – 0.5]- A: Walk</a:t>
            </a:r>
          </a:p>
          <a:p>
            <a:r>
              <a:rPr lang="en-US" sz="2800" dirty="0" smtClean="0">
                <a:latin typeface="+mj-lt"/>
              </a:rPr>
              <a:t>obj: vehicle, Distance: [0.1 – 0.4]- A: Stop</a:t>
            </a:r>
          </a:p>
          <a:p>
            <a:r>
              <a:rPr lang="en-US" sz="2800" dirty="0" smtClean="0">
                <a:latin typeface="+mj-lt"/>
                <a:sym typeface="Wingdings" pitchFamily="2" charset="2"/>
              </a:rPr>
              <a:t> Information Loss</a:t>
            </a:r>
            <a:endParaRPr lang="en-US" sz="2800" dirty="0">
              <a:latin typeface="+mj-lt"/>
              <a:sym typeface="Wingdings" pitchFamily="2" charset="2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/>
      <p:bldP spid="5018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Version Space</a:t>
            </a:r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Proposed modification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Example</a:t>
            </a:r>
            <a:endParaRPr lang="en-US" sz="2800" dirty="0" smtClean="0"/>
          </a:p>
        </p:txBody>
      </p:sp>
      <p:graphicFrame>
        <p:nvGraphicFramePr>
          <p:cNvPr id="55318" name="Group 22"/>
          <p:cNvGraphicFramePr>
            <a:graphicFrameLocks noGrp="1"/>
          </p:cNvGraphicFramePr>
          <p:nvPr/>
        </p:nvGraphicFramePr>
        <p:xfrm>
          <a:off x="1981200" y="3123882"/>
          <a:ext cx="2895600" cy="1905318"/>
        </p:xfrm>
        <a:graphic>
          <a:graphicData uri="http://schemas.openxmlformats.org/drawingml/2006/table">
            <a:tbl>
              <a:tblPr/>
              <a:tblGrid>
                <a:gridCol w="965200"/>
                <a:gridCol w="965200"/>
                <a:gridCol w="965200"/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Version Space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ID = 223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336" name="Group 40"/>
          <p:cNvGraphicFramePr>
            <a:graphicFrameLocks noGrp="1"/>
          </p:cNvGraphicFramePr>
          <p:nvPr/>
        </p:nvGraphicFramePr>
        <p:xfrm>
          <a:off x="5029200" y="3123882"/>
          <a:ext cx="1930400" cy="1905318"/>
        </p:xfrm>
        <a:graphic>
          <a:graphicData uri="http://schemas.openxmlformats.org/drawingml/2006/table">
            <a:tbl>
              <a:tblPr/>
              <a:tblGrid>
                <a:gridCol w="965200"/>
                <a:gridCol w="965200"/>
              </a:tblGrid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Version Space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ID = 223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Action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</a:t>
            </a:r>
            <a:br>
              <a:rPr lang="en-US" sz="4000" dirty="0" smtClean="0"/>
            </a:br>
            <a:r>
              <a:rPr lang="en-US" sz="4000" dirty="0" smtClean="0"/>
              <a:t>Version Space</a:t>
            </a:r>
          </a:p>
        </p:txBody>
      </p:sp>
      <p:pic>
        <p:nvPicPr>
          <p:cNvPr id="1026" name="Picture 2" descr="C:\Users\Ahmad\Desktop\Schem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6150" y="1371600"/>
            <a:ext cx="7740650" cy="4979987"/>
          </a:xfrm>
          <a:prstGeom prst="rect">
            <a:avLst/>
          </a:prstGeom>
          <a:noFill/>
        </p:spPr>
      </p:pic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Machine </a:t>
            </a:r>
            <a:r>
              <a:rPr lang="en-US" sz="360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Learning: Rules force </a:t>
            </a:r>
            <a:r>
              <a:rPr lang="en-US" sz="3600" kern="1200" dirty="0" smtClean="0">
                <a:solidFill>
                  <a:schemeClr val="tx2"/>
                </a:solidFill>
                <a:latin typeface="+mj-lt"/>
              </a:rPr>
              <a:t>Generation</a:t>
            </a: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Force calculation</a:t>
            </a:r>
          </a:p>
          <a:p>
            <a:pPr algn="ctr">
              <a:buNone/>
            </a:pPr>
            <a:r>
              <a:rPr lang="en-US" dirty="0" smtClean="0"/>
              <a:t>observations % + observations duration %</a:t>
            </a:r>
          </a:p>
          <a:p>
            <a:endParaRPr lang="en-US" sz="2800" dirty="0" smtClean="0"/>
          </a:p>
          <a:p>
            <a:r>
              <a:rPr lang="en-US" sz="2800" dirty="0" smtClean="0"/>
              <a:t>Example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	obj: vehicle, Distance: [0.3 – 0.5] – Action: Walk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8600" y="4876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828800" y="5086290"/>
            <a:ext cx="22098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4012 second</a:t>
            </a:r>
            <a:endParaRPr lang="fr-FR" sz="2000" dirty="0"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828800" y="4610404"/>
            <a:ext cx="22098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1202 observation</a:t>
            </a:r>
            <a:endParaRPr lang="fr-FR" sz="2000" dirty="0"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724400" y="4839004"/>
            <a:ext cx="22098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Force</a:t>
            </a:r>
            <a:r>
              <a:rPr lang="en-US" sz="2000" smtClean="0">
                <a:latin typeface="+mj-lt"/>
              </a:rPr>
              <a:t>: 122.6</a:t>
            </a:r>
            <a:endParaRPr lang="fr-FR" sz="2000" dirty="0">
              <a:latin typeface="+mj-lt"/>
            </a:endParaRPr>
          </a:p>
        </p:txBody>
      </p:sp>
      <p:cxnSp>
        <p:nvCxnSpPr>
          <p:cNvPr id="10" name="Connecteur droit avec flèche 9"/>
          <p:cNvCxnSpPr>
            <a:stCxn id="7" idx="3"/>
            <a:endCxn id="8" idx="1"/>
          </p:cNvCxnSpPr>
          <p:nvPr/>
        </p:nvCxnSpPr>
        <p:spPr>
          <a:xfrm>
            <a:off x="4038600" y="4810459"/>
            <a:ext cx="685800" cy="228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3"/>
            <a:endCxn id="8" idx="1"/>
          </p:cNvCxnSpPr>
          <p:nvPr/>
        </p:nvCxnSpPr>
        <p:spPr>
          <a:xfrm flipV="1">
            <a:off x="4038600" y="5039059"/>
            <a:ext cx="685800" cy="2472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Rules merging</a:t>
            </a:r>
          </a:p>
        </p:txBody>
      </p:sp>
      <p:sp>
        <p:nvSpPr>
          <p:cNvPr id="18439" name="Rectangl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Keeping the more general ones</a:t>
            </a:r>
          </a:p>
          <a:p>
            <a:r>
              <a:rPr lang="en-US" sz="2800" dirty="0" smtClean="0"/>
              <a:t>Example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1- obj: vehicle, Distance: [0.2 – 0.5] – Action: Walk.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2- </a:t>
            </a:r>
            <a:r>
              <a:rPr lang="en-US" sz="2800" dirty="0" err="1" smtClean="0"/>
              <a:t>obj</a:t>
            </a:r>
            <a:r>
              <a:rPr lang="en-US" sz="2800" dirty="0" smtClean="0"/>
              <a:t>: vehicle, Distance: [0.3 – 0.4] – Action: Walk.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</a:t>
            </a:r>
            <a:endParaRPr lang="en-US" dirty="0" smtClean="0"/>
          </a:p>
          <a:p>
            <a:endParaRPr lang="en-US" sz="2800" dirty="0" smtClean="0"/>
          </a:p>
        </p:txBody>
      </p:sp>
      <p:sp>
        <p:nvSpPr>
          <p:cNvPr id="7" name="Accolade ouvrante 6"/>
          <p:cNvSpPr/>
          <p:nvPr/>
        </p:nvSpPr>
        <p:spPr>
          <a:xfrm rot="5400000">
            <a:off x="5202448" y="2705100"/>
            <a:ext cx="304800" cy="1600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33425" y="3922693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Deleting the second rule and updating the force of the first</a:t>
            </a:r>
            <a:endParaRPr lang="fr-FR" sz="2800" dirty="0">
              <a:latin typeface="+mj-lt"/>
            </a:endParaRP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Machine Learning: Example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733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i="1" dirty="0" smtClean="0">
                <a:latin typeface="+mj-lt"/>
                <a:cs typeface="Arial" pitchFamily="34" charset="0"/>
              </a:rPr>
              <a:t>If</a:t>
            </a:r>
            <a:r>
              <a:rPr lang="en-US" sz="1800" dirty="0" smtClean="0">
                <a:latin typeface="+mj-lt"/>
                <a:cs typeface="Arial" pitchFamily="34" charset="0"/>
              </a:rPr>
              <a:t> (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Object Type = TrafficLight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Distance in [0.624444..0.680000]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Orientation in [0.000000..1.000000]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Angle in [0.908163..0.989796]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Count in [0.500000..0.500000]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Isvred in [0.000000..1.000000]</a:t>
            </a:r>
          </a:p>
          <a:p>
            <a:pPr>
              <a:buNone/>
            </a:pPr>
            <a:r>
              <a:rPr lang="en-US" sz="1800" dirty="0" smtClean="0">
                <a:latin typeface="+mj-lt"/>
                <a:cs typeface="Arial" pitchFamily="34" charset="0"/>
              </a:rPr>
              <a:t>	Ispred in [1.000000..1.000000] )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14800" y="1828800"/>
            <a:ext cx="5486400" cy="3657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i="1" dirty="0" smtClean="0">
                <a:latin typeface="+mj-lt"/>
                <a:cs typeface="Arial" pitchFamily="34" charset="0"/>
              </a:rPr>
              <a:t>If (</a:t>
            </a:r>
            <a:endParaRPr lang="en-US" dirty="0" smtClean="0">
              <a:latin typeface="+mj-lt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Object Type = TrafficLight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Distance: is near the avatar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Orientation: not important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Angle: looking at it directly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Count: only one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Isvred: light for vehicles: Not important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  <a:cs typeface="Arial" pitchFamily="34" charset="0"/>
              </a:rPr>
              <a:t>	Ispred: light for pedestrians: Red)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4196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+mj-lt"/>
              </a:rPr>
              <a:t>Then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	STOP</a:t>
            </a:r>
          </a:p>
          <a:p>
            <a:r>
              <a:rPr lang="en-US" dirty="0" smtClean="0">
                <a:latin typeface="+mj-lt"/>
              </a:rPr>
              <a:t>Number Of Observations = 19</a:t>
            </a:r>
          </a:p>
          <a:p>
            <a:r>
              <a:rPr lang="en-US" dirty="0" smtClean="0">
                <a:latin typeface="+mj-lt"/>
              </a:rPr>
              <a:t>Number Of Milliseconds = 50626</a:t>
            </a:r>
          </a:p>
          <a:p>
            <a:r>
              <a:rPr lang="en-US" dirty="0" smtClean="0">
                <a:latin typeface="+mj-lt"/>
              </a:rPr>
              <a:t>Force = 361.330383</a:t>
            </a:r>
            <a:endParaRPr lang="en-US" dirty="0">
              <a:latin typeface="+mj-lt"/>
            </a:endParaRP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Context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962400" cy="43891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Problem: quantity of NPC’s behaviors</a:t>
            </a:r>
          </a:p>
          <a:p>
            <a:pPr lvl="1"/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Enemies</a:t>
            </a:r>
          </a:p>
          <a:p>
            <a:pPr lvl="1"/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Allies</a:t>
            </a:r>
          </a:p>
          <a:p>
            <a:pPr lvl="1"/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Population</a:t>
            </a:r>
          </a:p>
          <a:p>
            <a:pPr lvl="1"/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Etc.…</a:t>
            </a:r>
          </a:p>
          <a:p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Studied Solution </a:t>
            </a:r>
            <a:r>
              <a:rPr lang="en-US" b="1" dirty="0" smtClean="0">
                <a:latin typeface="Franklin Gothic Book" pitchFamily="34" charset="0"/>
                <a:ea typeface="Kozuka Gothic Pro L" pitchFamily="34" charset="-128"/>
              </a:rPr>
              <a:t>Imitation</a:t>
            </a:r>
          </a:p>
          <a:p>
            <a:pPr lvl="1"/>
            <a:r>
              <a:rPr lang="en-US" dirty="0" smtClean="0">
                <a:latin typeface="Franklin Gothic Book" pitchFamily="34" charset="0"/>
                <a:ea typeface="Kozuka Gothic Pro L" pitchFamily="34" charset="-128"/>
              </a:rPr>
              <a:t>Crossing the road</a:t>
            </a:r>
            <a:endParaRPr lang="en-US" dirty="0" smtClean="0">
              <a:latin typeface="Franklin Gothic Book" pitchFamily="34" charset="0"/>
              <a:ea typeface="Kozuka Gothic Pro L" pitchFamily="34" charset="-128"/>
            </a:endParaRPr>
          </a:p>
          <a:p>
            <a:endParaRPr lang="en-US" dirty="0">
              <a:latin typeface="Franklin Gothic Book" pitchFamily="34" charset="0"/>
              <a:ea typeface="Kozuka Gothic Pro L" pitchFamily="34" charset="-128"/>
            </a:endParaRPr>
          </a:p>
        </p:txBody>
      </p:sp>
      <p:pic>
        <p:nvPicPr>
          <p:cNvPr id="1026" name="Picture 2" descr="C:\Users\Ahmad\Desktop\CASA\Sources-pics\Sim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0"/>
            <a:ext cx="4986556" cy="3733800"/>
          </a:xfrm>
          <a:prstGeom prst="rect">
            <a:avLst/>
          </a:prstGeom>
          <a:noFill/>
        </p:spPr>
      </p:pic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667000" y="4038600"/>
            <a:ext cx="3886200" cy="1752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Re-Play: Learning classifier system</a:t>
            </a:r>
          </a:p>
        </p:txBody>
      </p:sp>
      <p:sp>
        <p:nvSpPr>
          <p:cNvPr id="57349" name="Rectangl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ZCS : zeroth-level classifier system</a:t>
            </a:r>
          </a:p>
          <a:p>
            <a:pPr lvl="1"/>
            <a:r>
              <a:rPr lang="en-US" dirty="0" smtClean="0"/>
              <a:t>Rules from the previous stages</a:t>
            </a:r>
          </a:p>
          <a:p>
            <a:pPr lvl="1"/>
            <a:r>
              <a:rPr lang="en-US" dirty="0" smtClean="0"/>
              <a:t>Imitation by guidance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18161" y="4267200"/>
            <a:ext cx="1320677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531461" y="3352800"/>
            <a:ext cx="449739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wordArtVert" wrap="square" rtlCol="0" anchor="ctr" anchorCtr="1">
            <a:spAutoFit/>
          </a:bodyPr>
          <a:lstStyle/>
          <a:p>
            <a:pPr algn="ctr"/>
            <a:r>
              <a:rPr lang="fr-FR" sz="1600" dirty="0" smtClean="0">
                <a:latin typeface="+mj-lt"/>
              </a:rPr>
              <a:t>ENVIRONMENT</a:t>
            </a:r>
            <a:endParaRPr lang="fr-FR" sz="1600" dirty="0"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19400" y="3352800"/>
            <a:ext cx="37338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fr-FR" sz="1600" dirty="0" smtClean="0">
                <a:latin typeface="+mj-lt"/>
              </a:rPr>
              <a:t>SENSORS</a:t>
            </a:r>
            <a:endParaRPr lang="fr-FR" sz="16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19400" y="4191000"/>
            <a:ext cx="2286000" cy="1447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819400" y="6248400"/>
            <a:ext cx="37338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fr-FR" sz="1600" dirty="0" smtClean="0">
                <a:latin typeface="+mj-lt"/>
              </a:rPr>
              <a:t>EFFECTOR</a:t>
            </a:r>
            <a:endParaRPr lang="fr-FR" sz="1600" dirty="0">
              <a:latin typeface="+mj-lt"/>
            </a:endParaRPr>
          </a:p>
        </p:txBody>
      </p:sp>
      <p:cxnSp>
        <p:nvCxnSpPr>
          <p:cNvPr id="19" name="Connecteur droit 18"/>
          <p:cNvCxnSpPr>
            <a:stCxn id="13" idx="1"/>
          </p:cNvCxnSpPr>
          <p:nvPr/>
        </p:nvCxnSpPr>
        <p:spPr>
          <a:xfrm rot="10800000" flipV="1">
            <a:off x="1981200" y="3522076"/>
            <a:ext cx="838200" cy="2173"/>
          </a:xfrm>
          <a:prstGeom prst="line">
            <a:avLst/>
          </a:prstGeom>
          <a:ln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3590925" y="3943350"/>
            <a:ext cx="4762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971800" y="47244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Mentor Model</a:t>
            </a:r>
            <a:endParaRPr lang="fr-FR" sz="1600" dirty="0">
              <a:latin typeface="+mj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019800" y="4038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LCS</a:t>
            </a:r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7" name="Connecteur en angle 26"/>
          <p:cNvCxnSpPr>
            <a:stCxn id="1026" idx="3"/>
            <a:endCxn id="14" idx="3"/>
          </p:cNvCxnSpPr>
          <p:nvPr/>
        </p:nvCxnSpPr>
        <p:spPr>
          <a:xfrm>
            <a:off x="6438838" y="4933950"/>
            <a:ext cx="114362" cy="1483727"/>
          </a:xfrm>
          <a:prstGeom prst="bentConnector3">
            <a:avLst>
              <a:gd name="adj1" fmla="val 29989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stCxn id="14" idx="1"/>
          </p:cNvCxnSpPr>
          <p:nvPr/>
        </p:nvCxnSpPr>
        <p:spPr>
          <a:xfrm rot="10800000" flipV="1">
            <a:off x="1981200" y="6417676"/>
            <a:ext cx="838200" cy="21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>
            <a:stCxn id="9" idx="3"/>
            <a:endCxn id="12" idx="1"/>
          </p:cNvCxnSpPr>
          <p:nvPr/>
        </p:nvCxnSpPr>
        <p:spPr>
          <a:xfrm>
            <a:off x="1981200" y="49911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1981200" y="46482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Reward</a:t>
            </a:r>
            <a:endParaRPr lang="fr-FR" sz="1600" dirty="0">
              <a:latin typeface="+mj-lt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5553075" y="4636353"/>
            <a:ext cx="9429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latin typeface="+mj-lt"/>
              </a:rPr>
              <a:t>Best Rule Selection</a:t>
            </a:r>
            <a:endParaRPr lang="fr-FR" sz="1500" dirty="0">
              <a:latin typeface="+mj-lt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3771900" y="3724275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Attributes</a:t>
            </a:r>
            <a:endParaRPr lang="fr-FR" sz="1600" dirty="0"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6705600" y="5562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Action</a:t>
            </a:r>
            <a:endParaRPr lang="fr-FR" sz="1600" dirty="0">
              <a:latin typeface="+mj-lt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2978992" y="47244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Evolved Model</a:t>
            </a:r>
            <a:endParaRPr lang="fr-FR" sz="1600" dirty="0">
              <a:latin typeface="+mj-lt"/>
            </a:endParaRPr>
          </a:p>
        </p:txBody>
      </p:sp>
      <p:sp>
        <p:nvSpPr>
          <p:cNvPr id="46" name="Flèche en arc 45"/>
          <p:cNvSpPr/>
          <p:nvPr/>
        </p:nvSpPr>
        <p:spPr>
          <a:xfrm>
            <a:off x="2895600" y="4267200"/>
            <a:ext cx="285750" cy="38100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784472"/>
              <a:gd name="adj5" fmla="val 12500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105514" y="431033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Covering + GA</a:t>
            </a:r>
            <a:endParaRPr lang="fr-FR" sz="1600" dirty="0">
              <a:latin typeface="+mj-lt"/>
            </a:endParaRPr>
          </a:p>
        </p:txBody>
      </p:sp>
      <p:sp>
        <p:nvSpPr>
          <p:cNvPr id="2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1" grpId="0"/>
      <p:bldP spid="42" grpId="0"/>
      <p:bldP spid="42" grpId="1"/>
      <p:bldP spid="42" grpId="2"/>
      <p:bldP spid="43" grpId="0"/>
      <p:bldP spid="43" grpId="1"/>
      <p:bldP spid="43" grpId="2"/>
      <p:bldP spid="45" grpId="0"/>
      <p:bldP spid="46" grpId="0" animBg="1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Results</a:t>
            </a:r>
          </a:p>
        </p:txBody>
      </p:sp>
      <p:sp>
        <p:nvSpPr>
          <p:cNvPr id="57349" name="Rectangl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scenarios</a:t>
            </a:r>
          </a:p>
          <a:p>
            <a:pPr lvl="1"/>
            <a:r>
              <a:rPr lang="en-US" dirty="0" smtClean="0"/>
              <a:t>Scenario 1: Empty streets</a:t>
            </a:r>
          </a:p>
          <a:p>
            <a:pPr lvl="1"/>
            <a:r>
              <a:rPr lang="en-US" dirty="0" smtClean="0"/>
              <a:t>Scenario 2: + vehicles</a:t>
            </a:r>
          </a:p>
          <a:p>
            <a:pPr lvl="1"/>
            <a:r>
              <a:rPr lang="en-US" dirty="0" smtClean="0"/>
              <a:t>Scenario 3: + pedestrians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199" y="3992562"/>
          <a:ext cx="7010401" cy="1824457"/>
        </p:xfrm>
        <a:graphic>
          <a:graphicData uri="http://schemas.openxmlformats.org/drawingml/2006/table">
            <a:tbl>
              <a:tblPr/>
              <a:tblGrid>
                <a:gridCol w="1600201"/>
                <a:gridCol w="2036210"/>
                <a:gridCol w="1686995"/>
                <a:gridCol w="1686995"/>
              </a:tblGrid>
              <a:tr h="495530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noProof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Scenario No.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Number of observations</a:t>
                      </a:r>
                      <a:endParaRPr lang="en-US" sz="1600" noProof="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Recording time</a:t>
                      </a:r>
                      <a:endParaRPr lang="en-US" sz="1600" noProof="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noProof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Number of rules threshold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08640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500 observations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3 minutes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≈13 Rules</a:t>
                      </a:r>
                      <a:endParaRPr lang="en-US" sz="1600" noProof="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71647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1900 observations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5 minutes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≈40-50 </a:t>
                      </a:r>
                      <a:r>
                        <a:rPr kumimoji="0" lang="en-US" sz="16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Rules</a:t>
                      </a:r>
                      <a:endParaRPr lang="en-US" sz="1600" noProof="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35000 observations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 40 minutes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≈170-180 Rules</a:t>
                      </a:r>
                      <a:endParaRPr lang="en-US" sz="1600" noProof="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895350"/>
            <a:ext cx="7543800" cy="5657850"/>
          </a:xfrm>
          <a:prstGeom prst="rect">
            <a:avLst/>
          </a:prstGeom>
        </p:spPr>
      </p:pic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1026" name="WindowsMediaPlayer1" r:id="rId2" imgW="8535591" imgH="5563377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Conclusion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Advantages</a:t>
            </a:r>
          </a:p>
          <a:p>
            <a:pPr lvl="1">
              <a:buFont typeface="Wingdings 2" pitchFamily="18" charset="2"/>
              <a:buChar char=""/>
            </a:pPr>
            <a:r>
              <a:rPr lang="en-US" i="1" dirty="0" smtClean="0"/>
              <a:t> On-line </a:t>
            </a:r>
            <a:r>
              <a:rPr lang="en-US" dirty="0" smtClean="0"/>
              <a:t>learning of the behaviors</a:t>
            </a:r>
          </a:p>
          <a:p>
            <a:pPr lvl="1">
              <a:buFont typeface="Wingdings 2" pitchFamily="18" charset="2"/>
              <a:buChar char=""/>
            </a:pPr>
            <a:r>
              <a:rPr lang="en-US" dirty="0" smtClean="0"/>
              <a:t> No need for scripts</a:t>
            </a:r>
          </a:p>
          <a:p>
            <a:pPr lvl="1">
              <a:buFont typeface="Wingdings 2" pitchFamily="18" charset="2"/>
              <a:buChar char=""/>
            </a:pPr>
            <a:r>
              <a:rPr lang="en-US" dirty="0" smtClean="0"/>
              <a:t> Easily adapted for most kind of environments</a:t>
            </a:r>
          </a:p>
          <a:p>
            <a:pPr>
              <a:buNone/>
            </a:pPr>
            <a:r>
              <a:rPr lang="en-US" dirty="0" smtClean="0"/>
              <a:t>Disadvantages</a:t>
            </a:r>
          </a:p>
          <a:p>
            <a:pPr lvl="1">
              <a:buFontTx/>
              <a:buChar char="-"/>
            </a:pPr>
            <a:r>
              <a:rPr lang="en-US" dirty="0" smtClean="0"/>
              <a:t>Noise: Objects importance</a:t>
            </a:r>
          </a:p>
          <a:p>
            <a:pPr lvl="1">
              <a:buFontTx/>
              <a:buChar char="-"/>
            </a:pPr>
            <a:r>
              <a:rPr lang="en-US" dirty="0" smtClean="0"/>
              <a:t>Overlearning: the exact imitation of the </a:t>
            </a:r>
            <a:r>
              <a:rPr lang="en-US" i="1" dirty="0" smtClean="0"/>
              <a:t>mentor </a:t>
            </a:r>
            <a:r>
              <a:rPr lang="en-US" dirty="0" smtClean="0"/>
              <a:t>behavior</a:t>
            </a:r>
          </a:p>
          <a:p>
            <a:pPr>
              <a:buFontTx/>
              <a:buChar char="-"/>
            </a:pPr>
            <a:endParaRPr lang="en-US" i="1" dirty="0" smtClean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C:\Users\Florian\Desktop\CASA\casaLogo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19200" y="0"/>
            <a:ext cx="6010275" cy="1905000"/>
          </a:xfrm>
          <a:prstGeom prst="rect">
            <a:avLst/>
          </a:prstGeom>
          <a:noFill/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300" dirty="0" smtClean="0">
                <a:cs typeface="Times New Roman" pitchFamily="18" charset="0"/>
              </a:rPr>
              <a:t>Learning by Implicit Imitation in Virtual Worlds</a:t>
            </a:r>
            <a:endParaRPr lang="fr-FR" sz="4300" dirty="0" smtClean="0"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4600" y="3429000"/>
            <a:ext cx="38862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300" dirty="0" smtClean="0">
                <a:solidFill>
                  <a:schemeClr val="tx2"/>
                </a:solidFill>
                <a:latin typeface="+mj-lt"/>
                <a:ea typeface="+mj-ea"/>
                <a:cs typeface="Times New Roman" pitchFamily="18" charset="0"/>
              </a:rPr>
              <a:t>Thanks</a:t>
            </a:r>
            <a:endParaRPr lang="en-US" sz="4300" dirty="0">
              <a:solidFill>
                <a:schemeClr val="tx2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81600" y="45720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+mj-lt"/>
              </a:rPr>
              <a:t> Cédric Sanza  </a:t>
            </a:r>
          </a:p>
          <a:p>
            <a:pPr algn="ctr"/>
            <a:r>
              <a:rPr lang="fr-FR" sz="2000" dirty="0" smtClean="0">
                <a:latin typeface="+mj-lt"/>
              </a:rPr>
              <a:t> sanza@irit.fr</a:t>
            </a:r>
            <a:endParaRPr lang="fr-FR" sz="2000" dirty="0">
              <a:latin typeface="+mj-lt"/>
            </a:endParaRPr>
          </a:p>
        </p:txBody>
      </p:sp>
      <p:sp>
        <p:nvSpPr>
          <p:cNvPr id="9" name="ZoneTexte 6"/>
          <p:cNvSpPr txBox="1"/>
          <p:nvPr/>
        </p:nvSpPr>
        <p:spPr>
          <a:xfrm>
            <a:off x="457200" y="4572000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+mj-lt"/>
              </a:rPr>
              <a:t> Ahmad Abdul Karim</a:t>
            </a:r>
          </a:p>
          <a:p>
            <a:pPr algn="ctr"/>
            <a:r>
              <a:rPr lang="fr-FR" sz="2000" dirty="0" smtClean="0">
                <a:latin typeface="+mj-lt"/>
              </a:rPr>
              <a:t>ahmad.abdul.karim@spirops.com</a:t>
            </a:r>
            <a:endParaRPr lang="fr-FR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cs typeface="Times New Roman" pitchFamily="18" charset="0"/>
              </a:rPr>
              <a:t>Outline</a:t>
            </a:r>
            <a:endParaRPr lang="en-US" sz="4000" dirty="0" smtClean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Imitation</a:t>
            </a:r>
          </a:p>
          <a:p>
            <a:r>
              <a:rPr lang="en-US" dirty="0" smtClean="0"/>
              <a:t>Different stages</a:t>
            </a:r>
          </a:p>
          <a:p>
            <a:pPr lvl="1"/>
            <a:r>
              <a:rPr lang="en-US" dirty="0" smtClean="0"/>
              <a:t>Recording</a:t>
            </a:r>
          </a:p>
          <a:p>
            <a:pPr lvl="1"/>
            <a:r>
              <a:rPr lang="en-US" dirty="0" smtClean="0"/>
              <a:t>Machine Learning</a:t>
            </a:r>
          </a:p>
          <a:p>
            <a:pPr lvl="1"/>
            <a:r>
              <a:rPr lang="en-US" dirty="0" smtClean="0"/>
              <a:t>Re-Play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Imitation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Principal Actors</a:t>
            </a:r>
          </a:p>
          <a:p>
            <a:pPr lvl="1"/>
            <a:r>
              <a:rPr lang="en-US" dirty="0" smtClean="0"/>
              <a:t>Mentor</a:t>
            </a:r>
          </a:p>
          <a:p>
            <a:pPr lvl="1"/>
            <a:r>
              <a:rPr lang="en-US" dirty="0" smtClean="0"/>
              <a:t>Observer</a:t>
            </a:r>
          </a:p>
          <a:p>
            <a:r>
              <a:rPr lang="en-US" dirty="0" smtClean="0"/>
              <a:t>Imitation types</a:t>
            </a:r>
          </a:p>
          <a:p>
            <a:pPr lvl="1"/>
            <a:r>
              <a:rPr lang="en-US" dirty="0" smtClean="0"/>
              <a:t>Explicit</a:t>
            </a:r>
          </a:p>
          <a:p>
            <a:pPr lvl="1"/>
            <a:r>
              <a:rPr lang="en-US" dirty="0" smtClean="0"/>
              <a:t>Implicit</a:t>
            </a:r>
          </a:p>
          <a:p>
            <a:r>
              <a:rPr lang="en-US" dirty="0" smtClean="0"/>
              <a:t>Interaction by guidance</a:t>
            </a:r>
          </a:p>
          <a:p>
            <a:pPr lvl="1"/>
            <a:endParaRPr lang="en-US" dirty="0" smtClean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Recording: Fuzzy Logic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type of sensors</a:t>
            </a:r>
          </a:p>
          <a:p>
            <a:pPr lvl="1"/>
            <a:r>
              <a:rPr lang="en-US" dirty="0" smtClean="0"/>
              <a:t>Distance between [0 ..∞]</a:t>
            </a:r>
          </a:p>
          <a:p>
            <a:pPr lvl="1"/>
            <a:r>
              <a:rPr lang="en-US" dirty="0" smtClean="0"/>
              <a:t>Orientation [to the left, infront, to the right]</a:t>
            </a:r>
          </a:p>
          <a:p>
            <a:pPr lvl="1"/>
            <a:r>
              <a:rPr lang="en-US" dirty="0" smtClean="0"/>
              <a:t>Color, state,……etc.</a:t>
            </a:r>
          </a:p>
          <a:p>
            <a:r>
              <a:rPr lang="en-US" dirty="0" smtClean="0"/>
              <a:t>Fuzzy Logic</a:t>
            </a:r>
            <a:r>
              <a:rPr lang="en-US" dirty="0" smtClean="0">
                <a:sym typeface="Wingdings" pitchFamily="2" charset="2"/>
              </a:rPr>
              <a:t>: Interval between </a:t>
            </a:r>
            <a:r>
              <a:rPr lang="en-US" dirty="0" smtClean="0"/>
              <a:t>[0 .. 1]</a:t>
            </a:r>
          </a:p>
          <a:p>
            <a:pPr lvl="1"/>
            <a:r>
              <a:rPr lang="en-US" dirty="0" smtClean="0"/>
              <a:t>Distance [0 ..1]: </a:t>
            </a:r>
            <a:r>
              <a:rPr lang="en-US" dirty="0" smtClean="0">
                <a:sym typeface="Wingdings" pitchFamily="2" charset="2"/>
              </a:rPr>
              <a:t>the object importance to the avatar (distance wise)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Orientation [0, 0.5, 1]</a:t>
            </a:r>
            <a:endParaRPr lang="en-US" dirty="0" smtClean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Recording: Objects state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objects in the field of view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List of its attributes &lt;A</a:t>
            </a:r>
            <a:r>
              <a:rPr lang="en-US" dirty="0" smtClean="0"/>
              <a:t>ttribute, value&gt;</a:t>
            </a:r>
          </a:p>
          <a:p>
            <a:r>
              <a:rPr lang="en-US" dirty="0" smtClean="0"/>
              <a:t>Generic Attributes</a:t>
            </a:r>
          </a:p>
          <a:p>
            <a:r>
              <a:rPr lang="en-US" dirty="0" smtClean="0"/>
              <a:t>Specific Attributes</a:t>
            </a:r>
          </a:p>
          <a:p>
            <a:pPr lvl="1"/>
            <a:r>
              <a:rPr lang="en-US" dirty="0" smtClean="0"/>
              <a:t>Velocity</a:t>
            </a:r>
          </a:p>
          <a:p>
            <a:pPr lvl="1"/>
            <a:r>
              <a:rPr lang="en-US" dirty="0" smtClean="0"/>
              <a:t>On it?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252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200" dirty="0" smtClean="0">
                <a:cs typeface="Times New Roman" pitchFamily="18" charset="0"/>
              </a:rPr>
              <a:t> </a:t>
            </a:r>
            <a:r>
              <a:rPr lang="en-US" sz="700" dirty="0" smtClean="0"/>
              <a:t> </a:t>
            </a:r>
            <a:endParaRPr lang="en-US" dirty="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252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200" dirty="0" smtClean="0">
                <a:cs typeface="Times New Roman" pitchFamily="18" charset="0"/>
              </a:rPr>
              <a:t> </a:t>
            </a:r>
            <a:r>
              <a:rPr lang="en-US" sz="700" dirty="0" smtClean="0"/>
              <a:t> </a:t>
            </a:r>
            <a:endParaRPr lang="en-US" dirty="0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733800" y="3962400"/>
            <a:ext cx="8382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4572000" y="3962400"/>
            <a:ext cx="762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3733800" y="39624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4724400" y="3581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4724400" y="5029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4495800" y="5791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3962400" y="4114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5029200" y="3581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0" name="Oval 24"/>
          <p:cNvSpPr>
            <a:spLocks noChangeArrowheads="1"/>
          </p:cNvSpPr>
          <p:nvPr/>
        </p:nvSpPr>
        <p:spPr bwMode="auto">
          <a:xfrm>
            <a:off x="4800600" y="4495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257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Surface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4591050" y="5667375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Avatar</a:t>
            </a:r>
            <a:endParaRPr lang="en-US" dirty="0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514600" y="44196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Field Of View</a:t>
            </a:r>
            <a:endParaRPr lang="en-US" dirty="0"/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4048124" y="3990975"/>
            <a:ext cx="981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5324475" y="5334000"/>
            <a:ext cx="2286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5324475" y="5638800"/>
            <a:ext cx="2286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5486400" y="51816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Inside</a:t>
            </a:r>
            <a:endParaRPr lang="en-US" dirty="0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5476875" y="5486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Outside</a:t>
            </a:r>
            <a:endParaRPr lang="en-US" dirty="0"/>
          </a:p>
        </p:txBody>
      </p:sp>
      <p:sp>
        <p:nvSpPr>
          <p:cNvPr id="25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Recording: Objects state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step we have an observation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sz="2400" dirty="0" smtClean="0"/>
              <a:t>Objects state + action taken+ ID</a:t>
            </a:r>
          </a:p>
          <a:p>
            <a:r>
              <a:rPr lang="en-US" dirty="0" smtClean="0"/>
              <a:t>An ID is generated </a:t>
            </a:r>
            <a:r>
              <a:rPr lang="en-US" dirty="0" smtClean="0"/>
              <a:t>based on </a:t>
            </a:r>
            <a:r>
              <a:rPr lang="en-US" dirty="0" smtClean="0"/>
              <a:t>the </a:t>
            </a:r>
            <a:r>
              <a:rPr lang="en-US" dirty="0" smtClean="0"/>
              <a:t>objects </a:t>
            </a:r>
            <a:r>
              <a:rPr lang="en-US" dirty="0" smtClean="0"/>
              <a:t>observed </a:t>
            </a:r>
            <a:r>
              <a:rPr lang="en-US" dirty="0" smtClean="0"/>
              <a:t>for faster comparisons</a:t>
            </a:r>
            <a:r>
              <a:rPr lang="en-US" dirty="0" smtClean="0">
                <a:sym typeface="Wingdings" pitchFamily="2" charset="2"/>
              </a:rPr>
              <a:t>        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                      </a:t>
            </a:r>
            <a:r>
              <a:rPr lang="en-US" dirty="0" smtClean="0"/>
              <a:t>ID = 225 always</a:t>
            </a:r>
          </a:p>
        </p:txBody>
      </p:sp>
      <p:pic>
        <p:nvPicPr>
          <p:cNvPr id="2050" name="Picture 2" descr="C:\Users\Ahmad\Desktop\trafficP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66800" y="3581400"/>
            <a:ext cx="1524000" cy="762000"/>
          </a:xfrm>
          <a:prstGeom prst="rect">
            <a:avLst/>
          </a:prstGeom>
          <a:noFill/>
        </p:spPr>
      </p:pic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Recording: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Objects state</a:t>
            </a:r>
            <a:endParaRPr lang="en-US" sz="25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Name = TRL1, Type = TrafficLight</a:t>
            </a:r>
          </a:p>
          <a:p>
            <a:pPr>
              <a:buNone/>
            </a:pPr>
            <a:r>
              <a:rPr lang="en-US" dirty="0" smtClean="0"/>
              <a:t>	MType = </a:t>
            </a:r>
            <a:r>
              <a:rPr lang="en-US" dirty="0" smtClean="0">
                <a:solidFill>
                  <a:schemeClr val="accent1"/>
                </a:solidFill>
              </a:rPr>
              <a:t>Distance</a:t>
            </a:r>
            <a:r>
              <a:rPr lang="en-US" dirty="0" smtClean="0"/>
              <a:t>, MValue = 0.980000, MType = </a:t>
            </a:r>
            <a:r>
              <a:rPr lang="en-US" sz="2500" dirty="0" smtClean="0">
                <a:solidFill>
                  <a:schemeClr val="accent1"/>
                </a:solidFill>
              </a:rPr>
              <a:t>Orientation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chemeClr val="accent1"/>
                </a:solidFill>
              </a:rPr>
              <a:t>Angle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MValue = 0.153760, MType = </a:t>
            </a:r>
            <a:r>
              <a:rPr lang="en-US" sz="2500" dirty="0" smtClean="0">
                <a:solidFill>
                  <a:schemeClr val="accent1"/>
                </a:solidFill>
              </a:rPr>
              <a:t>Count</a:t>
            </a:r>
            <a:r>
              <a:rPr lang="en-US" dirty="0" smtClean="0"/>
              <a:t>, MValue = 0.500000, MType = </a:t>
            </a:r>
            <a:r>
              <a:rPr lang="en-US" dirty="0" smtClean="0">
                <a:solidFill>
                  <a:srgbClr val="FF0000"/>
                </a:solidFill>
              </a:rPr>
              <a:t>isred</a:t>
            </a:r>
            <a:r>
              <a:rPr lang="en-US" dirty="0" smtClean="0"/>
              <a:t>, MValue = 1.000000,</a:t>
            </a:r>
          </a:p>
          <a:p>
            <a:pPr>
              <a:buNone/>
            </a:pPr>
            <a:r>
              <a:rPr lang="en-US" dirty="0" smtClean="0"/>
              <a:t>Name = Car1, Type = Vehicle</a:t>
            </a:r>
          </a:p>
          <a:p>
            <a:pPr>
              <a:buNone/>
            </a:pPr>
            <a:r>
              <a:rPr lang="en-US" dirty="0" smtClean="0"/>
              <a:t>	MType = </a:t>
            </a:r>
            <a:r>
              <a:rPr lang="en-US" sz="2500" dirty="0" smtClean="0">
                <a:solidFill>
                  <a:schemeClr val="accent1"/>
                </a:solidFill>
              </a:rPr>
              <a:t>Distance</a:t>
            </a:r>
            <a:r>
              <a:rPr lang="en-US" dirty="0" smtClean="0"/>
              <a:t>, MValue = 0.564444, MType = </a:t>
            </a:r>
            <a:r>
              <a:rPr lang="en-US" sz="2500" dirty="0" smtClean="0">
                <a:solidFill>
                  <a:schemeClr val="accent1"/>
                </a:solidFill>
              </a:rPr>
              <a:t>Orientation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chemeClr val="accent1"/>
                </a:solidFill>
              </a:rPr>
              <a:t>Angle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MValue = 0.914184, MType = </a:t>
            </a:r>
            <a:r>
              <a:rPr lang="en-US" sz="2500" dirty="0" smtClean="0">
                <a:solidFill>
                  <a:schemeClr val="accent1"/>
                </a:solidFill>
              </a:rPr>
              <a:t>Count</a:t>
            </a:r>
            <a:r>
              <a:rPr lang="en-US" dirty="0" smtClean="0"/>
              <a:t>, MValue = 0.551247, MType = </a:t>
            </a:r>
            <a:r>
              <a:rPr lang="en-US" sz="2500" dirty="0" smtClean="0">
                <a:solidFill>
                  <a:srgbClr val="FF0000"/>
                </a:solidFill>
              </a:rPr>
              <a:t>Advancing</a:t>
            </a:r>
            <a:r>
              <a:rPr lang="en-US" dirty="0" smtClean="0"/>
              <a:t>, MValue = 0.000000,</a:t>
            </a:r>
          </a:p>
          <a:p>
            <a:pPr>
              <a:buNone/>
            </a:pPr>
            <a:r>
              <a:rPr lang="en-US" dirty="0" smtClean="0"/>
              <a:t>Name = Car1, Type = Vehicle</a:t>
            </a:r>
          </a:p>
          <a:p>
            <a:pPr>
              <a:buNone/>
            </a:pPr>
            <a:r>
              <a:rPr lang="en-US" dirty="0" smtClean="0"/>
              <a:t>	MType = </a:t>
            </a:r>
            <a:r>
              <a:rPr lang="en-US" sz="2500" dirty="0" smtClean="0">
                <a:solidFill>
                  <a:schemeClr val="accent1"/>
                </a:solidFill>
              </a:rPr>
              <a:t>Distance</a:t>
            </a:r>
            <a:r>
              <a:rPr lang="en-US" dirty="0" smtClean="0"/>
              <a:t>, MValue = 0.624444, MType = </a:t>
            </a:r>
            <a:r>
              <a:rPr lang="en-US" sz="2500" dirty="0" smtClean="0">
                <a:solidFill>
                  <a:schemeClr val="accent1"/>
                </a:solidFill>
              </a:rPr>
              <a:t>Orientation</a:t>
            </a:r>
            <a:r>
              <a:rPr lang="en-US" dirty="0" smtClean="0"/>
              <a:t>, MValue = 1.000000, MType = </a:t>
            </a:r>
            <a:r>
              <a:rPr lang="en-US" sz="2500" dirty="0" smtClean="0">
                <a:solidFill>
                  <a:schemeClr val="accent1"/>
                </a:solidFill>
              </a:rPr>
              <a:t>Angle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MValue = 0.914184, MType = </a:t>
            </a:r>
            <a:r>
              <a:rPr lang="en-US" sz="2500" dirty="0" smtClean="0">
                <a:solidFill>
                  <a:schemeClr val="accent1"/>
                </a:solidFill>
              </a:rPr>
              <a:t>Count</a:t>
            </a:r>
            <a:r>
              <a:rPr lang="en-US" dirty="0" smtClean="0"/>
              <a:t>, MValue = 0.861496, MType = </a:t>
            </a:r>
            <a:r>
              <a:rPr lang="en-US" sz="2500" dirty="0" smtClean="0">
                <a:solidFill>
                  <a:srgbClr val="FF0000"/>
                </a:solidFill>
              </a:rPr>
              <a:t>Advancing</a:t>
            </a:r>
            <a:r>
              <a:rPr lang="en-US" dirty="0" smtClean="0"/>
              <a:t>, MValue = 0.000000,</a:t>
            </a:r>
          </a:p>
          <a:p>
            <a:pPr>
              <a:buNone/>
            </a:pPr>
            <a:r>
              <a:rPr lang="en-US" dirty="0" smtClean="0"/>
              <a:t>Name = Surface, Type = CrossRoad</a:t>
            </a:r>
          </a:p>
          <a:p>
            <a:pPr>
              <a:buNone/>
            </a:pPr>
            <a:r>
              <a:rPr lang="en-US" dirty="0" smtClean="0"/>
              <a:t>	MType = </a:t>
            </a:r>
            <a:r>
              <a:rPr lang="en-US" sz="2500" dirty="0" smtClean="0">
                <a:solidFill>
                  <a:schemeClr val="accent1"/>
                </a:solidFill>
              </a:rPr>
              <a:t>Distance</a:t>
            </a:r>
            <a:r>
              <a:rPr lang="en-US" dirty="0" smtClean="0"/>
              <a:t>, MValue = 0.857778, MType = </a:t>
            </a:r>
            <a:r>
              <a:rPr lang="en-US" sz="2500" dirty="0" smtClean="0">
                <a:solidFill>
                  <a:schemeClr val="accent1"/>
                </a:solidFill>
              </a:rPr>
              <a:t>Orientation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chemeClr val="accent1"/>
                </a:solidFill>
              </a:rPr>
              <a:t>Angle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MValue = 0.000000, MType = </a:t>
            </a:r>
            <a:r>
              <a:rPr lang="en-US" sz="2500" dirty="0" smtClean="0">
                <a:solidFill>
                  <a:schemeClr val="accent1"/>
                </a:solidFill>
              </a:rPr>
              <a:t>Count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rgbClr val="FF0000"/>
                </a:solidFill>
              </a:rPr>
              <a:t>on</a:t>
            </a:r>
            <a:r>
              <a:rPr lang="en-US" dirty="0" smtClean="0"/>
              <a:t>, MValue = 0.000000,</a:t>
            </a:r>
          </a:p>
          <a:p>
            <a:pPr>
              <a:buNone/>
            </a:pPr>
            <a:r>
              <a:rPr lang="en-US" dirty="0" smtClean="0"/>
              <a:t>Name = Surface, Type = SideWalk</a:t>
            </a:r>
          </a:p>
          <a:p>
            <a:pPr>
              <a:buNone/>
            </a:pPr>
            <a:r>
              <a:rPr lang="en-US" dirty="0" smtClean="0"/>
              <a:t>	MType = </a:t>
            </a:r>
            <a:r>
              <a:rPr lang="en-US" sz="2500" dirty="0" smtClean="0">
                <a:solidFill>
                  <a:schemeClr val="accent1"/>
                </a:solidFill>
              </a:rPr>
              <a:t>Distance</a:t>
            </a:r>
            <a:r>
              <a:rPr lang="en-US" dirty="0" smtClean="0"/>
              <a:t>, MValue = 0.997778, MType = </a:t>
            </a:r>
            <a:r>
              <a:rPr lang="en-US" sz="2500" dirty="0" smtClean="0">
                <a:solidFill>
                  <a:schemeClr val="accent1"/>
                </a:solidFill>
              </a:rPr>
              <a:t>Orientation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chemeClr val="accent1"/>
                </a:solidFill>
              </a:rPr>
              <a:t>Angle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MValue = 0.000000, MType = </a:t>
            </a:r>
            <a:r>
              <a:rPr lang="en-US" sz="2500" dirty="0" smtClean="0">
                <a:solidFill>
                  <a:schemeClr val="accent1"/>
                </a:solidFill>
              </a:rPr>
              <a:t>Count</a:t>
            </a:r>
            <a:r>
              <a:rPr lang="en-US" dirty="0" smtClean="0"/>
              <a:t>, MValue = 0.500000, MType = </a:t>
            </a:r>
            <a:r>
              <a:rPr lang="en-US" sz="2500" dirty="0" smtClean="0">
                <a:solidFill>
                  <a:srgbClr val="FF0000"/>
                </a:solidFill>
              </a:rPr>
              <a:t>on</a:t>
            </a:r>
            <a:r>
              <a:rPr lang="en-US" dirty="0" smtClean="0"/>
              <a:t>, MValue = 1.000000,</a:t>
            </a:r>
          </a:p>
          <a:p>
            <a:pPr>
              <a:buNone/>
            </a:pPr>
            <a:r>
              <a:rPr lang="en-US" b="1" dirty="0" smtClean="0"/>
              <a:t>ID</a:t>
            </a:r>
          </a:p>
          <a:p>
            <a:pPr>
              <a:buNone/>
            </a:pPr>
            <a:r>
              <a:rPr lang="en-US" dirty="0" smtClean="0"/>
              <a:t>	23346</a:t>
            </a:r>
          </a:p>
          <a:p>
            <a:pPr>
              <a:buNone/>
            </a:pPr>
            <a:r>
              <a:rPr lang="en-US" b="1" dirty="0" smtClean="0"/>
              <a:t>Action</a:t>
            </a:r>
          </a:p>
          <a:p>
            <a:pPr lvl="1">
              <a:buNone/>
            </a:pPr>
            <a:r>
              <a:rPr lang="en-US" dirty="0" smtClean="0"/>
              <a:t>STOP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4000" dirty="0" smtClean="0"/>
              <a:t>Machine Learning: Data filtering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Huge amount of data (observations)</a:t>
            </a:r>
          </a:p>
          <a:p>
            <a:r>
              <a:rPr lang="en-US" sz="2800" dirty="0" smtClean="0"/>
              <a:t>Comparisons: C</a:t>
            </a:r>
            <a:r>
              <a:rPr lang="en-US" sz="2800" dirty="0" smtClean="0">
                <a:sym typeface="Wingdings" pitchFamily="2" charset="2"/>
              </a:rPr>
              <a:t>onsidered new if the difference is significant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Duration of each observation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6200" y="-7620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by Implicit Imitation in Virtual Worlds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ASA">
      <a:majorFont>
        <a:latin typeface="Franklin Gothic Book"/>
        <a:ea typeface=""/>
        <a:cs typeface="Times New Roman"/>
      </a:majorFont>
      <a:minorFont>
        <a:latin typeface="Franklin Gothic Book"/>
        <a:ea typeface=""/>
        <a:cs typeface="Times New Roma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4868</TotalTime>
  <Words>812</Words>
  <Application>Microsoft Office PowerPoint</Application>
  <PresentationFormat>On-screen Show (4:3)</PresentationFormat>
  <Paragraphs>277</Paragraphs>
  <Slides>25</Slides>
  <Notes>5</Notes>
  <HiddenSlides>1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Learning by Implicit Imitation in Virtual Worlds</vt:lpstr>
      <vt:lpstr>Context</vt:lpstr>
      <vt:lpstr>Outline</vt:lpstr>
      <vt:lpstr> Imitation</vt:lpstr>
      <vt:lpstr>Recording: Fuzzy Logic</vt:lpstr>
      <vt:lpstr>Recording: Objects state</vt:lpstr>
      <vt:lpstr>Recording: Objects state</vt:lpstr>
      <vt:lpstr>Recording: Example</vt:lpstr>
      <vt:lpstr>Machine Learning: Data filtering</vt:lpstr>
      <vt:lpstr>Machine Learning: Version Space</vt:lpstr>
      <vt:lpstr>Machine Learning: Version Space</vt:lpstr>
      <vt:lpstr>Machine Learning: Version Space</vt:lpstr>
      <vt:lpstr>Machine Learning: Version Space</vt:lpstr>
      <vt:lpstr>Machine Learning: Version Space</vt:lpstr>
      <vt:lpstr>Machine Learning: Version Space</vt:lpstr>
      <vt:lpstr>Machine Learning:  Version Space</vt:lpstr>
      <vt:lpstr>Machine Learning: Rules force Generation</vt:lpstr>
      <vt:lpstr>Machine Learning: Rules merging</vt:lpstr>
      <vt:lpstr>Machine Learning: Example</vt:lpstr>
      <vt:lpstr>Re-Play: Learning classifier system</vt:lpstr>
      <vt:lpstr>Results</vt:lpstr>
      <vt:lpstr>Slide 22</vt:lpstr>
      <vt:lpstr>Slide 23</vt:lpstr>
      <vt:lpstr>Conclusion</vt:lpstr>
      <vt:lpstr>Learning by Implicit Imitation in Virtual Worlds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Preferred Customer</dc:creator>
  <cp:lastModifiedBy>Ahmad</cp:lastModifiedBy>
  <cp:revision>2024</cp:revision>
  <dcterms:created xsi:type="dcterms:W3CDTF">2009-04-19T18:06:47Z</dcterms:created>
  <dcterms:modified xsi:type="dcterms:W3CDTF">2010-06-02T23:47:56Z</dcterms:modified>
</cp:coreProperties>
</file>